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010400" cy="939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210"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821"/>
          </a:xfrm>
          <a:prstGeom prst="rect">
            <a:avLst/>
          </a:prstGeom>
        </p:spPr>
        <p:txBody>
          <a:bodyPr vert="horz" lIns="93744" tIns="46872" rIns="93744" bIns="46872"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9821"/>
          </a:xfrm>
          <a:prstGeom prst="rect">
            <a:avLst/>
          </a:prstGeom>
        </p:spPr>
        <p:txBody>
          <a:bodyPr vert="horz" lIns="93744" tIns="46872" rIns="93744" bIns="46872" rtlCol="0"/>
          <a:lstStyle>
            <a:lvl1pPr algn="r">
              <a:defRPr sz="1200"/>
            </a:lvl1pPr>
          </a:lstStyle>
          <a:p>
            <a:fld id="{B6667E57-456D-417C-B66C-B1895ACF9F49}" type="datetimeFigureOut">
              <a:rPr lang="en-CA" smtClean="0"/>
              <a:t>08/02/2019</a:t>
            </a:fld>
            <a:endParaRPr lang="en-CA"/>
          </a:p>
        </p:txBody>
      </p:sp>
      <p:sp>
        <p:nvSpPr>
          <p:cNvPr id="4" name="Footer Placeholder 3"/>
          <p:cNvSpPr>
            <a:spLocks noGrp="1"/>
          </p:cNvSpPr>
          <p:nvPr>
            <p:ph type="ftr" sz="quarter" idx="2"/>
          </p:nvPr>
        </p:nvSpPr>
        <p:spPr>
          <a:xfrm>
            <a:off x="0" y="8924961"/>
            <a:ext cx="3037840" cy="469821"/>
          </a:xfrm>
          <a:prstGeom prst="rect">
            <a:avLst/>
          </a:prstGeom>
        </p:spPr>
        <p:txBody>
          <a:bodyPr vert="horz" lIns="93744" tIns="46872" rIns="93744" bIns="46872"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924961"/>
            <a:ext cx="3037840" cy="469821"/>
          </a:xfrm>
          <a:prstGeom prst="rect">
            <a:avLst/>
          </a:prstGeom>
        </p:spPr>
        <p:txBody>
          <a:bodyPr vert="horz" lIns="93744" tIns="46872" rIns="93744" bIns="46872" rtlCol="0" anchor="b"/>
          <a:lstStyle>
            <a:lvl1pPr algn="r">
              <a:defRPr sz="1200"/>
            </a:lvl1pPr>
          </a:lstStyle>
          <a:p>
            <a:fld id="{80747E44-1B75-49B6-8C36-F793866DB20D}" type="slidenum">
              <a:rPr lang="en-CA" smtClean="0"/>
              <a:t>‹#›</a:t>
            </a:fld>
            <a:endParaRPr lang="en-CA"/>
          </a:p>
        </p:txBody>
      </p:sp>
    </p:spTree>
    <p:extLst>
      <p:ext uri="{BB962C8B-B14F-4D97-AF65-F5344CB8AC3E}">
        <p14:creationId xmlns:p14="http://schemas.microsoft.com/office/powerpoint/2010/main" val="8673134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E384991-9F5F-4A76-94E7-D9D4DC757BEB}" type="datetimeFigureOut">
              <a:rPr lang="en-CA" smtClean="0"/>
              <a:t>08/02/2019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E384991-9F5F-4A76-94E7-D9D4DC757BEB}" type="datetimeFigureOut">
              <a:rPr lang="en-CA" smtClean="0"/>
              <a:t>08/02/2019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E384991-9F5F-4A76-94E7-D9D4DC757BEB}" type="datetimeFigureOut">
              <a:rPr lang="en-CA" smtClean="0"/>
              <a:t>08/02/2019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E384991-9F5F-4A76-94E7-D9D4DC757BEB}" type="datetimeFigureOut">
              <a:rPr lang="en-CA" smtClean="0"/>
              <a:t>08/02/2019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84991-9F5F-4A76-94E7-D9D4DC757BEB}" type="datetimeFigureOut">
              <a:rPr lang="en-CA" smtClean="0"/>
              <a:t>08/02/2019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E384991-9F5F-4A76-94E7-D9D4DC757BEB}" type="datetimeFigureOut">
              <a:rPr lang="en-CA" smtClean="0"/>
              <a:t>08/02/2019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E384991-9F5F-4A76-94E7-D9D4DC757BEB}" type="datetimeFigureOut">
              <a:rPr lang="en-CA" smtClean="0"/>
              <a:t>08/02/2019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E384991-9F5F-4A76-94E7-D9D4DC757BEB}" type="datetimeFigureOut">
              <a:rPr lang="en-CA" smtClean="0"/>
              <a:t>08/02/2019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84991-9F5F-4A76-94E7-D9D4DC757BEB}" type="datetimeFigureOut">
              <a:rPr lang="en-CA" smtClean="0"/>
              <a:t>08/02/2019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84991-9F5F-4A76-94E7-D9D4DC757BEB}" type="datetimeFigureOut">
              <a:rPr lang="en-CA" smtClean="0"/>
              <a:t>08/02/2019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84991-9F5F-4A76-94E7-D9D4DC757BEB}" type="datetimeFigureOut">
              <a:rPr lang="en-CA" smtClean="0"/>
              <a:t>08/02/2019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DC701E-B4F5-43DA-9FEE-1C4FB26E032C}"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84991-9F5F-4A76-94E7-D9D4DC757BEB}" type="datetimeFigureOut">
              <a:rPr lang="en-CA" smtClean="0"/>
              <a:t>08/02/2019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C701E-B4F5-43DA-9FEE-1C4FB26E032C}"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9"/>
            <a:ext cx="7772400" cy="1296144"/>
          </a:xfrm>
        </p:spPr>
        <p:txBody>
          <a:bodyPr>
            <a:normAutofit fontScale="90000"/>
          </a:bodyPr>
          <a:lstStyle/>
          <a:p>
            <a:r>
              <a:rPr lang="en-CA" dirty="0">
                <a:solidFill>
                  <a:srgbClr val="FF0000"/>
                </a:solidFill>
              </a:rPr>
              <a:t>Academic and Elective Course </a:t>
            </a:r>
            <a:r>
              <a:rPr lang="en-CA" dirty="0" smtClean="0">
                <a:solidFill>
                  <a:srgbClr val="FF0000"/>
                </a:solidFill>
              </a:rPr>
              <a:t>Selection: </a:t>
            </a:r>
            <a:r>
              <a:rPr lang="en-CA" b="1" dirty="0" smtClean="0">
                <a:solidFill>
                  <a:srgbClr val="FF0000"/>
                </a:solidFill>
              </a:rPr>
              <a:t>English</a:t>
            </a:r>
            <a:endParaRPr lang="en-CA" b="1" dirty="0">
              <a:solidFill>
                <a:srgbClr val="FF0000"/>
              </a:solidFill>
            </a:endParaRPr>
          </a:p>
        </p:txBody>
      </p:sp>
      <p:sp>
        <p:nvSpPr>
          <p:cNvPr id="3" name="Subtitle 2"/>
          <p:cNvSpPr>
            <a:spLocks noGrp="1"/>
          </p:cNvSpPr>
          <p:nvPr>
            <p:ph type="subTitle" idx="1"/>
          </p:nvPr>
        </p:nvSpPr>
        <p:spPr>
          <a:xfrm>
            <a:off x="683568" y="1484784"/>
            <a:ext cx="7776864" cy="4896544"/>
          </a:xfrm>
        </p:spPr>
        <p:txBody>
          <a:bodyPr>
            <a:normAutofit/>
          </a:bodyPr>
          <a:lstStyle/>
          <a:p>
            <a:r>
              <a:rPr lang="en-US" sz="4400" dirty="0">
                <a:solidFill>
                  <a:schemeClr val="tx1"/>
                </a:solidFill>
              </a:rPr>
              <a:t>Choosing courses does not just involve the type of course you take; it also involves where you take your </a:t>
            </a:r>
            <a:r>
              <a:rPr lang="en-US" sz="4400" dirty="0" smtClean="0">
                <a:solidFill>
                  <a:schemeClr val="tx1"/>
                </a:solidFill>
              </a:rPr>
              <a:t>courses. </a:t>
            </a:r>
            <a:r>
              <a:rPr lang="en-CA" sz="4400" b="1" dirty="0" smtClean="0">
                <a:solidFill>
                  <a:schemeClr val="tx1"/>
                </a:solidFill>
              </a:rPr>
              <a:t>English</a:t>
            </a:r>
            <a:r>
              <a:rPr lang="en-CA" sz="4400" dirty="0" smtClean="0">
                <a:solidFill>
                  <a:schemeClr val="tx1"/>
                </a:solidFill>
              </a:rPr>
              <a:t> is the only compulsory course students are required to take from grade nine to twelve.</a:t>
            </a:r>
            <a:endParaRPr lang="en-CA" sz="4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Enriched Criteria</a:t>
            </a:r>
            <a:endParaRPr lang="en-CA" dirty="0"/>
          </a:p>
        </p:txBody>
      </p:sp>
      <p:sp>
        <p:nvSpPr>
          <p:cNvPr id="3" name="Content Placeholder 2"/>
          <p:cNvSpPr>
            <a:spLocks noGrp="1"/>
          </p:cNvSpPr>
          <p:nvPr>
            <p:ph idx="1"/>
          </p:nvPr>
        </p:nvSpPr>
        <p:spPr/>
        <p:txBody>
          <a:bodyPr/>
          <a:lstStyle/>
          <a:p>
            <a:pPr lvl="0"/>
            <a:r>
              <a:rPr lang="en-US" dirty="0"/>
              <a:t>high degree of motivation</a:t>
            </a:r>
            <a:endParaRPr lang="en-CA" dirty="0"/>
          </a:p>
          <a:p>
            <a:pPr lvl="0"/>
            <a:r>
              <a:rPr lang="en-US" dirty="0"/>
              <a:t>evidence of taking initiative</a:t>
            </a:r>
            <a:endParaRPr lang="en-CA" dirty="0"/>
          </a:p>
          <a:p>
            <a:pPr lvl="0"/>
            <a:r>
              <a:rPr lang="en-US" dirty="0"/>
              <a:t>strong work habits</a:t>
            </a:r>
            <a:endParaRPr lang="en-CA" dirty="0"/>
          </a:p>
          <a:p>
            <a:pPr lvl="0"/>
            <a:r>
              <a:rPr lang="en-US" dirty="0"/>
              <a:t>inquisitiveness and openness to new ideas</a:t>
            </a:r>
            <a:endParaRPr lang="en-CA" dirty="0"/>
          </a:p>
          <a:p>
            <a:pPr lvl="0"/>
            <a:r>
              <a:rPr lang="en-US" u="sng" dirty="0"/>
              <a:t>genuine</a:t>
            </a:r>
            <a:r>
              <a:rPr lang="en-US" dirty="0"/>
              <a:t> interest in the subject area.</a:t>
            </a:r>
            <a:endParaRPr lang="en-CA" dirty="0"/>
          </a:p>
          <a:p>
            <a:endParaRPr lang="en-CA" dirty="0"/>
          </a:p>
        </p:txBody>
      </p:sp>
    </p:spTree>
    <p:extLst>
      <p:ext uri="{BB962C8B-B14F-4D97-AF65-F5344CB8AC3E}">
        <p14:creationId xmlns:p14="http://schemas.microsoft.com/office/powerpoint/2010/main" val="3430371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on Enriched Students</a:t>
            </a:r>
            <a:endParaRPr lang="en-CA" dirty="0"/>
          </a:p>
        </p:txBody>
      </p:sp>
      <p:sp>
        <p:nvSpPr>
          <p:cNvPr id="3" name="Content Placeholder 2"/>
          <p:cNvSpPr>
            <a:spLocks noGrp="1"/>
          </p:cNvSpPr>
          <p:nvPr>
            <p:ph idx="1"/>
          </p:nvPr>
        </p:nvSpPr>
        <p:spPr/>
        <p:txBody>
          <a:bodyPr/>
          <a:lstStyle/>
          <a:p>
            <a:r>
              <a:rPr lang="en-CA" dirty="0"/>
              <a:t>The student should be self-disciplined and responsible about </a:t>
            </a:r>
            <a:r>
              <a:rPr lang="en-CA" dirty="0" smtClean="0"/>
              <a:t>his or her </a:t>
            </a:r>
            <a:r>
              <a:rPr lang="en-CA" dirty="0"/>
              <a:t>learning, aware of what </a:t>
            </a:r>
            <a:r>
              <a:rPr lang="en-CA" dirty="0" smtClean="0"/>
              <a:t>he or she </a:t>
            </a:r>
            <a:r>
              <a:rPr lang="en-CA" dirty="0"/>
              <a:t>can bring to the class and be willing to contribute positively to a productive, enriched classroom environment. Enriched </a:t>
            </a:r>
            <a:r>
              <a:rPr lang="en-CA" dirty="0" smtClean="0"/>
              <a:t>classes </a:t>
            </a:r>
            <a:r>
              <a:rPr lang="en-CA" dirty="0"/>
              <a:t>will compete </a:t>
            </a:r>
            <a:r>
              <a:rPr lang="en-CA" dirty="0" smtClean="0"/>
              <a:t>in Poetry-in-Voice, </a:t>
            </a:r>
            <a:r>
              <a:rPr lang="en-CA" dirty="0"/>
              <a:t>and the Pierre </a:t>
            </a:r>
            <a:r>
              <a:rPr lang="en-CA" dirty="0" err="1"/>
              <a:t>Berton</a:t>
            </a:r>
            <a:r>
              <a:rPr lang="en-CA" dirty="0"/>
              <a:t> Writing Contest.</a:t>
            </a:r>
          </a:p>
          <a:p>
            <a:endParaRPr lang="en-CA" dirty="0"/>
          </a:p>
        </p:txBody>
      </p:sp>
    </p:spTree>
    <p:extLst>
      <p:ext uri="{BB962C8B-B14F-4D97-AF65-F5344CB8AC3E}">
        <p14:creationId xmlns:p14="http://schemas.microsoft.com/office/powerpoint/2010/main" val="247084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Every Year students who have graduated from EHSS return to thank us for preparing them </a:t>
            </a:r>
            <a:r>
              <a:rPr lang="en-US"/>
              <a:t>for </a:t>
            </a:r>
            <a:r>
              <a:rPr lang="en-US" smtClean="0"/>
              <a:t>university:</a:t>
            </a:r>
            <a:endParaRPr lang="en-CA" dirty="0"/>
          </a:p>
        </p:txBody>
      </p:sp>
      <p:sp>
        <p:nvSpPr>
          <p:cNvPr id="3" name="Content Placeholder 2"/>
          <p:cNvSpPr>
            <a:spLocks noGrp="1"/>
          </p:cNvSpPr>
          <p:nvPr>
            <p:ph idx="1"/>
          </p:nvPr>
        </p:nvSpPr>
        <p:spPr>
          <a:xfrm>
            <a:off x="457200" y="1988840"/>
            <a:ext cx="8229600" cy="4137323"/>
          </a:xfrm>
        </p:spPr>
        <p:txBody>
          <a:bodyPr>
            <a:normAutofit lnSpcReduction="10000"/>
          </a:bodyPr>
          <a:lstStyle/>
          <a:p>
            <a:r>
              <a:rPr lang="en-US" sz="4800" dirty="0"/>
              <a:t>They often note that their peers who took their core courses in Private School/ Night School or EDU Travel are struggling with POST-SECONDARY work. </a:t>
            </a:r>
            <a:endParaRPr lang="en-CA" sz="4800" dirty="0"/>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457200" y="548680"/>
            <a:ext cx="8229600" cy="5577483"/>
          </a:xfrm>
        </p:spPr>
        <p:txBody>
          <a:bodyPr/>
          <a:lstStyle/>
          <a:p>
            <a:r>
              <a:rPr lang="en-US" dirty="0"/>
              <a:t>U of T and Waterloo now offer a 5% adjustment downward on any prerequisite course not taken at a student’s home school. </a:t>
            </a:r>
            <a:endParaRPr lang="en-CA" dirty="0"/>
          </a:p>
          <a:p>
            <a:r>
              <a:rPr lang="en-US" dirty="0"/>
              <a:t>It will be interesting to see which other schools follow suit</a:t>
            </a:r>
            <a:r>
              <a:rPr lang="en-US" dirty="0" smtClean="0"/>
              <a:t>.</a:t>
            </a:r>
          </a:p>
          <a:p>
            <a:r>
              <a:rPr lang="en-US" dirty="0" smtClean="0"/>
              <a:t>American Ivy League Schools will not accept English credits, unless they are taken at your home school. They want authentic students who have been challenged.</a:t>
            </a:r>
            <a:endParaRPr lang="en-CA" dirty="0"/>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7200" dirty="0" smtClean="0">
                <a:solidFill>
                  <a:srgbClr val="C00000"/>
                </a:solidFill>
              </a:rPr>
              <a:t>Think Twice</a:t>
            </a:r>
            <a:endParaRPr lang="en-CA" sz="7200" dirty="0">
              <a:solidFill>
                <a:srgbClr val="C00000"/>
              </a:solidFill>
            </a:endParaRPr>
          </a:p>
        </p:txBody>
      </p:sp>
      <p:sp>
        <p:nvSpPr>
          <p:cNvPr id="3" name="Content Placeholder 2"/>
          <p:cNvSpPr>
            <a:spLocks noGrp="1"/>
          </p:cNvSpPr>
          <p:nvPr>
            <p:ph idx="1"/>
          </p:nvPr>
        </p:nvSpPr>
        <p:spPr/>
        <p:txBody>
          <a:bodyPr>
            <a:normAutofit/>
          </a:bodyPr>
          <a:lstStyle/>
          <a:p>
            <a:r>
              <a:rPr lang="en-CA" sz="3600" dirty="0" smtClean="0"/>
              <a:t>Before you sign up for summer-school English, Math, or Science credits, be sure you will never need them again. If you will be studying in English at University, you will need to read and write at a heightened level. </a:t>
            </a:r>
            <a:r>
              <a:rPr lang="en-CA" sz="3600" dirty="0" err="1" smtClean="0"/>
              <a:t>Edu</a:t>
            </a:r>
            <a:r>
              <a:rPr lang="en-CA" sz="3600" dirty="0" smtClean="0"/>
              <a:t> travel and credit-mill private schools weaken students ability to succeed.</a:t>
            </a:r>
            <a:endParaRPr lang="en-CA" sz="3600"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124744"/>
            <a:ext cx="8229600" cy="5001419"/>
          </a:xfrm>
        </p:spPr>
        <p:txBody>
          <a:bodyPr/>
          <a:lstStyle/>
          <a:p>
            <a:r>
              <a:rPr lang="en-US" sz="4000" dirty="0"/>
              <a:t>Through </a:t>
            </a:r>
            <a:r>
              <a:rPr lang="en-US" sz="4000" b="1" dirty="0"/>
              <a:t>hard work, </a:t>
            </a:r>
            <a:r>
              <a:rPr lang="en-US" sz="4000" dirty="0"/>
              <a:t>trial-and-error, and good coaching we can give your child the skills to succeed. We can help. Other programs will require much less work, the students will be unprepared. </a:t>
            </a:r>
            <a:endParaRPr lang="en-CA" sz="4000" dirty="0"/>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70992"/>
          </a:xfrm>
        </p:spPr>
        <p:txBody>
          <a:bodyPr>
            <a:normAutofit fontScale="90000"/>
          </a:bodyPr>
          <a:lstStyle/>
          <a:p>
            <a:r>
              <a:rPr lang="en-CA" dirty="0"/>
              <a:t> </a:t>
            </a:r>
            <a:br>
              <a:rPr lang="en-CA" dirty="0"/>
            </a:br>
            <a:r>
              <a:rPr lang="en-CA" b="1" i="1" dirty="0" smtClean="0"/>
              <a:t>Literacy (ELS 2O1—</a:t>
            </a:r>
            <a:r>
              <a:rPr lang="en-CA" b="1" dirty="0" smtClean="0"/>
              <a:t>Open course in Grade 10 or 11) </a:t>
            </a:r>
            <a:r>
              <a:rPr lang="en-CA" dirty="0" smtClean="0"/>
              <a:t/>
            </a:r>
            <a:br>
              <a:rPr lang="en-CA" dirty="0" smtClean="0"/>
            </a:b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CA" dirty="0" smtClean="0"/>
              <a:t>This </a:t>
            </a:r>
            <a:r>
              <a:rPr lang="en-CA" dirty="0"/>
              <a:t>course aims at strengthening essential reading and writing skills.  Students will read a variety of written texts with particular attention to locating information, identifying main ideas and supporting details, and using specific strategies to expand vocabulary.  An important focus will be on writing clearly, </a:t>
            </a:r>
            <a:r>
              <a:rPr lang="en-CA" dirty="0" smtClean="0"/>
              <a:t>accurately</a:t>
            </a:r>
            <a:r>
              <a:rPr lang="en-CA" dirty="0"/>
              <a:t>, and coherently using correct grammar, punctuation, and spelling.</a:t>
            </a:r>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CA" dirty="0"/>
              <a:t> </a:t>
            </a:r>
            <a:br>
              <a:rPr lang="en-CA" dirty="0"/>
            </a:br>
            <a:r>
              <a:rPr lang="en-CA" dirty="0"/>
              <a:t> </a:t>
            </a:r>
            <a:r>
              <a:rPr lang="en-CA" b="1" i="1" dirty="0"/>
              <a:t>Studies in Media (EMS 3O1—</a:t>
            </a:r>
            <a:r>
              <a:rPr lang="en-CA" b="1" dirty="0"/>
              <a:t>Open course for Grade 11 or 12)</a:t>
            </a:r>
            <a:endParaRPr lang="en-CA" dirty="0"/>
          </a:p>
        </p:txBody>
      </p:sp>
      <p:sp>
        <p:nvSpPr>
          <p:cNvPr id="3" name="Content Placeholder 2"/>
          <p:cNvSpPr>
            <a:spLocks noGrp="1"/>
          </p:cNvSpPr>
          <p:nvPr>
            <p:ph idx="1"/>
          </p:nvPr>
        </p:nvSpPr>
        <p:spPr>
          <a:xfrm>
            <a:off x="457200" y="1844824"/>
            <a:ext cx="8229600" cy="4464496"/>
          </a:xfrm>
        </p:spPr>
        <p:txBody>
          <a:bodyPr>
            <a:normAutofit fontScale="92500" lnSpcReduction="10000"/>
          </a:bodyPr>
          <a:lstStyle/>
          <a:p>
            <a:pPr>
              <a:buNone/>
            </a:pPr>
            <a:r>
              <a:rPr lang="en-CA" dirty="0"/>
              <a:t>Students will study various mass media forms from magazines through film and television to edgy documentaries and music videos. Students will actively view, talk about and write critiques of what they view. They will also create some media works of their own all the time searching for a wider and deeper understanding of media’s structures, aesthetics, messages, values and effects. </a:t>
            </a:r>
          </a:p>
          <a:p>
            <a:pPr>
              <a:buNone/>
            </a:pPr>
            <a:r>
              <a:rPr lang="en-CA" b="1" dirty="0"/>
              <a:t>Prerequisite:</a:t>
            </a:r>
            <a:r>
              <a:rPr lang="en-CA" dirty="0"/>
              <a:t> English 10, Academic or Applied</a:t>
            </a:r>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i="1" dirty="0"/>
              <a:t> </a:t>
            </a:r>
            <a:r>
              <a:rPr lang="en-CA" dirty="0"/>
              <a:t/>
            </a:r>
            <a:br>
              <a:rPr lang="en-CA" dirty="0"/>
            </a:br>
            <a:r>
              <a:rPr lang="en-CA" dirty="0"/>
              <a:t> </a:t>
            </a:r>
            <a:r>
              <a:rPr lang="en-CA" b="1" i="1" dirty="0"/>
              <a:t>Writers Craft (EWC 4U1—Grade 12)</a:t>
            </a:r>
            <a:r>
              <a:rPr lang="en-CA" dirty="0"/>
              <a:t>  </a:t>
            </a:r>
            <a:br>
              <a:rPr lang="en-CA" dirty="0"/>
            </a:br>
            <a:endParaRPr lang="en-CA"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CA" dirty="0"/>
              <a:t>This course is a very popular elective. It explores: short fiction, poetry, descriptive and essay writing. Close attention is paid to the construction of a personal statement for university applications. In addition, there is a focus on Slam Poetry. Writer’s Craft is a guaranteed treat for the imagination during the busy Grade 12 year. </a:t>
            </a:r>
          </a:p>
          <a:p>
            <a:r>
              <a:rPr lang="en-CA" b="1" dirty="0"/>
              <a:t>Prerequisite:</a:t>
            </a:r>
            <a:r>
              <a:rPr lang="en-CA" dirty="0"/>
              <a:t> English 11, University Preparation</a:t>
            </a:r>
          </a:p>
          <a:p>
            <a:endParaRPr lang="en-CA"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i="1" dirty="0"/>
              <a:t>Studies in Literature (ETS 4U1—Grade 12)</a:t>
            </a:r>
            <a:r>
              <a:rPr lang="en-CA" dirty="0"/>
              <a:t/>
            </a:r>
            <a:br>
              <a:rPr lang="en-CA" dirty="0"/>
            </a:br>
            <a:endParaRPr lang="en-CA" dirty="0"/>
          </a:p>
        </p:txBody>
      </p:sp>
      <p:sp>
        <p:nvSpPr>
          <p:cNvPr id="3" name="Content Placeholder 2"/>
          <p:cNvSpPr>
            <a:spLocks noGrp="1"/>
          </p:cNvSpPr>
          <p:nvPr>
            <p:ph idx="1"/>
          </p:nvPr>
        </p:nvSpPr>
        <p:spPr/>
        <p:txBody>
          <a:bodyPr>
            <a:normAutofit fontScale="92500"/>
          </a:bodyPr>
          <a:lstStyle/>
          <a:p>
            <a:pPr>
              <a:buNone/>
            </a:pPr>
            <a:r>
              <a:rPr lang="en-CA" dirty="0"/>
              <a:t>This course is for students with a strong interest in literary criticism. Students will read and analyse a range of  thought-provoking and challenging texts. These works explore the complexities </a:t>
            </a:r>
            <a:r>
              <a:rPr lang="en-CA"/>
              <a:t>of </a:t>
            </a:r>
            <a:r>
              <a:rPr lang="en-CA" smtClean="0"/>
              <a:t>modern </a:t>
            </a:r>
            <a:r>
              <a:rPr lang="en-CA" dirty="0"/>
              <a:t>western culture. Analytical and argumentative essays will be reinforced.  </a:t>
            </a:r>
          </a:p>
          <a:p>
            <a:pPr>
              <a:buNone/>
            </a:pPr>
            <a:r>
              <a:rPr lang="en-CA" b="1" dirty="0"/>
              <a:t>Prerequisites: </a:t>
            </a:r>
            <a:r>
              <a:rPr lang="en-US" dirty="0"/>
              <a:t>Students need to like literature, be strong readers, and have    English 11, University Preparation</a:t>
            </a:r>
            <a:endParaRPr lang="en-CA" dirty="0"/>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611</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Academic and Elective Course Selection: English</vt:lpstr>
      <vt:lpstr>Every Year students who have graduated from EHSS return to thank us for preparing them for university:</vt:lpstr>
      <vt:lpstr>PowerPoint Presentation</vt:lpstr>
      <vt:lpstr>Think Twice</vt:lpstr>
      <vt:lpstr>PowerPoint Presentation</vt:lpstr>
      <vt:lpstr>  Literacy (ELS 2O1—Open course in Grade 10 or 11)   </vt:lpstr>
      <vt:lpstr>   Studies in Media (EMS 3O1—Open course for Grade 11 or 12)</vt:lpstr>
      <vt:lpstr>   Writers Craft (EWC 4U1—Grade 12)   </vt:lpstr>
      <vt:lpstr>Studies in Literature (ETS 4U1—Grade 12) </vt:lpstr>
      <vt:lpstr>Enriched Criteria</vt:lpstr>
      <vt:lpstr>More on Enriched Students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Elective Course Selection: English</dc:title>
  <dc:creator>Mark Webster</dc:creator>
  <cp:lastModifiedBy>Ferrone, Lorena</cp:lastModifiedBy>
  <cp:revision>4</cp:revision>
  <cp:lastPrinted>2019-01-15T21:24:00Z</cp:lastPrinted>
  <dcterms:created xsi:type="dcterms:W3CDTF">2019-01-15T20:27:40Z</dcterms:created>
  <dcterms:modified xsi:type="dcterms:W3CDTF">2019-02-08T22:02:14Z</dcterms:modified>
</cp:coreProperties>
</file>